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7" r:id="rId5"/>
    <p:sldId id="291" r:id="rId6"/>
    <p:sldId id="394" r:id="rId7"/>
    <p:sldId id="405" r:id="rId8"/>
    <p:sldId id="404" r:id="rId9"/>
    <p:sldId id="406" r:id="rId10"/>
    <p:sldId id="407" r:id="rId11"/>
    <p:sldId id="408" r:id="rId12"/>
    <p:sldId id="410" r:id="rId13"/>
    <p:sldId id="4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65" autoAdjust="0"/>
    <p:restoredTop sz="94170" autoAdjust="0"/>
  </p:normalViewPr>
  <p:slideViewPr>
    <p:cSldViewPr snapToGrid="0">
      <p:cViewPr varScale="1">
        <p:scale>
          <a:sx n="119" d="100"/>
          <a:sy n="119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3D-D942-9214-8AAE85633F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3D-D942-9214-8AAE85633F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03D-D942-9214-8AAE85633F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8829840"/>
        <c:axId val="1255219056"/>
        <c:axId val="1289171296"/>
      </c:line3DChart>
      <c:catAx>
        <c:axId val="1288829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219056"/>
        <c:crosses val="autoZero"/>
        <c:auto val="1"/>
        <c:lblAlgn val="ctr"/>
        <c:lblOffset val="100"/>
        <c:noMultiLvlLbl val="0"/>
      </c:catAx>
      <c:valAx>
        <c:axId val="125521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8829840"/>
        <c:crosses val="autoZero"/>
        <c:crossBetween val="between"/>
      </c:valAx>
      <c:serAx>
        <c:axId val="128917129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5219056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697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580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447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5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0184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5561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5725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9/17/23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1.jp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35FFE97-C8A3-3086-9D8F-6099893576BE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4790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Multiple Linear Regression?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Multiple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 for Multiple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719202" y="1367848"/>
            <a:ext cx="10753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kern="1200" dirty="0">
                <a:solidFill>
                  <a:srgbClr val="0070C0"/>
                </a:solidFill>
                <a:effectLst/>
                <a:latin typeface="Calibri (Body)"/>
              </a:rPr>
              <a:t>Multipl</a:t>
            </a:r>
            <a:r>
              <a:rPr lang="en-US" sz="3000" b="1" dirty="0">
                <a:solidFill>
                  <a:srgbClr val="0070C0"/>
                </a:solidFill>
                <a:latin typeface="Calibri (Body)"/>
              </a:rPr>
              <a:t>e Linear Regression 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determines the relationship between a 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dependent variable </a:t>
            </a:r>
            <a:r>
              <a:rPr lang="en-US" sz="3000" i="0" kern="1200" dirty="0">
                <a:effectLst/>
                <a:latin typeface="Calibri (Body)"/>
              </a:rPr>
              <a:t>or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 </a:t>
            </a:r>
            <a:r>
              <a:rPr lang="en-US" sz="3000" b="1" i="0" kern="1200" dirty="0">
                <a:solidFill>
                  <a:srgbClr val="FF0000"/>
                </a:solidFill>
                <a:effectLst/>
                <a:latin typeface="Calibri (Body)"/>
              </a:rPr>
              <a:t>two or more independent variables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. </a:t>
            </a:r>
          </a:p>
          <a:p>
            <a:endParaRPr lang="en-US" sz="3000" dirty="0">
              <a:latin typeface="Calibri (Body)"/>
            </a:endParaRPr>
          </a:p>
          <a:p>
            <a:r>
              <a:rPr lang="en-US" sz="3000" b="0" i="0" dirty="0">
                <a:effectLst/>
                <a:latin typeface="Calibri (Body)"/>
              </a:rPr>
              <a:t>The independent variables can be either </a:t>
            </a:r>
            <a:r>
              <a:rPr lang="en-US" sz="3000" b="1" i="0" dirty="0">
                <a:effectLst/>
                <a:latin typeface="Calibri (Body)"/>
              </a:rPr>
              <a:t>continuous</a:t>
            </a:r>
            <a:r>
              <a:rPr lang="en-US" sz="3000" b="0" i="0" dirty="0">
                <a:effectLst/>
                <a:latin typeface="Calibri (Body)"/>
              </a:rPr>
              <a:t> or </a:t>
            </a:r>
            <a:r>
              <a:rPr lang="en-US" sz="3000" b="1" i="0" dirty="0">
                <a:effectLst/>
                <a:latin typeface="Calibri (Body)"/>
              </a:rPr>
              <a:t>categorical</a:t>
            </a:r>
            <a:endParaRPr lang="en-PH" sz="3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719202" y="1367848"/>
            <a:ext cx="10753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kern="1200" dirty="0">
                <a:solidFill>
                  <a:srgbClr val="0070C0"/>
                </a:solidFill>
                <a:effectLst/>
                <a:latin typeface="Calibri (Body)"/>
              </a:rPr>
              <a:t>Multipl</a:t>
            </a:r>
            <a:r>
              <a:rPr lang="en-US" sz="3000" b="1" dirty="0">
                <a:solidFill>
                  <a:srgbClr val="0070C0"/>
                </a:solidFill>
                <a:latin typeface="Calibri (Body)"/>
              </a:rPr>
              <a:t>e Linear Regression 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determines the relationship between a 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dependent variable </a:t>
            </a:r>
            <a:r>
              <a:rPr lang="en-US" sz="3000" i="0" kern="1200" dirty="0">
                <a:effectLst/>
                <a:latin typeface="Calibri (Body)"/>
              </a:rPr>
              <a:t>or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 </a:t>
            </a:r>
            <a:r>
              <a:rPr lang="en-US" sz="3000" b="1" i="0" kern="1200" dirty="0">
                <a:solidFill>
                  <a:srgbClr val="FF0000"/>
                </a:solidFill>
                <a:effectLst/>
                <a:latin typeface="Calibri (Body)"/>
              </a:rPr>
              <a:t>two or more independent variables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. </a:t>
            </a:r>
          </a:p>
          <a:p>
            <a:endParaRPr lang="en-US" sz="3000" dirty="0">
              <a:latin typeface="Calibri (Body)"/>
            </a:endParaRPr>
          </a:p>
          <a:p>
            <a:r>
              <a:rPr lang="en-US" sz="3000" b="0" i="0" dirty="0">
                <a:effectLst/>
                <a:latin typeface="Calibri (Body)"/>
              </a:rPr>
              <a:t>The independent variables can be either </a:t>
            </a:r>
            <a:r>
              <a:rPr lang="en-US" sz="3000" b="1" i="0" dirty="0">
                <a:effectLst/>
                <a:latin typeface="Calibri (Body)"/>
              </a:rPr>
              <a:t>continuous</a:t>
            </a:r>
            <a:r>
              <a:rPr lang="en-US" sz="3000" b="0" i="0" dirty="0">
                <a:effectLst/>
                <a:latin typeface="Calibri (Body)"/>
              </a:rPr>
              <a:t> or </a:t>
            </a:r>
            <a:r>
              <a:rPr lang="en-US" sz="3000" b="1" i="0" dirty="0">
                <a:effectLst/>
                <a:latin typeface="Calibri (Body)"/>
              </a:rPr>
              <a:t>categorical</a:t>
            </a:r>
            <a:endParaRPr lang="en-PH" sz="3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8259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House Price Prediction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35" y="1112993"/>
            <a:ext cx="2045677" cy="1534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2309297" y="320895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271804" y="5303344"/>
            <a:ext cx="2395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Number of Bedrooms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59943-B64A-01FC-E9C4-B9FC822E4202}"/>
              </a:ext>
            </a:extLst>
          </p:cNvPr>
          <p:cNvSpPr txBox="1"/>
          <p:nvPr/>
        </p:nvSpPr>
        <p:spPr>
          <a:xfrm>
            <a:off x="2856473" y="5303344"/>
            <a:ext cx="162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a </a:t>
            </a:r>
            <a:r>
              <a:rPr lang="en-US" b="1" dirty="0" err="1"/>
              <a:t>mainroad</a:t>
            </a:r>
            <a:r>
              <a:rPr lang="en-US" b="1" dirty="0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223E0E-57E8-7838-F73B-FAA7AAECA40C}"/>
              </a:ext>
            </a:extLst>
          </p:cNvPr>
          <p:cNvSpPr txBox="1"/>
          <p:nvPr/>
        </p:nvSpPr>
        <p:spPr>
          <a:xfrm>
            <a:off x="5199655" y="5292237"/>
            <a:ext cx="1718436" cy="38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Airconditioned?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ACB8B5-A3A1-3958-ADEB-E2D6576FD63E}"/>
              </a:ext>
            </a:extLst>
          </p:cNvPr>
          <p:cNvGrpSpPr/>
          <p:nvPr/>
        </p:nvGrpSpPr>
        <p:grpSpPr>
          <a:xfrm>
            <a:off x="8828267" y="3208958"/>
            <a:ext cx="2853025" cy="1868806"/>
            <a:chOff x="1075457" y="3216195"/>
            <a:chExt cx="2853025" cy="18688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75457" y="3216195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380" y="3699131"/>
              <a:ext cx="1561665" cy="1041110"/>
            </a:xfrm>
            <a:prstGeom prst="rect">
              <a:avLst/>
            </a:prstGeom>
            <a:effectLst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2038221" y="4715669"/>
              <a:ext cx="678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</p:grpSp>
      <p:pic>
        <p:nvPicPr>
          <p:cNvPr id="12" name="Picture 11" descr="A couple of white air conditioning units&#10;&#10;Description automatically generated">
            <a:extLst>
              <a:ext uri="{FF2B5EF4-FFF2-40B4-BE49-F238E27FC236}">
                <a16:creationId xmlns:a16="http://schemas.microsoft.com/office/drawing/2014/main" id="{42A687DA-17F9-87B5-E7DD-A53E12C6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15" y="3829552"/>
            <a:ext cx="2619968" cy="1309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treet with cars and trees&#10;&#10;Description automatically generated">
            <a:extLst>
              <a:ext uri="{FF2B5EF4-FFF2-40B4-BE49-F238E27FC236}">
                <a16:creationId xmlns:a16="http://schemas.microsoft.com/office/drawing/2014/main" id="{8B8BD060-86BE-EBBC-C630-F33C88274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46" y="3803794"/>
            <a:ext cx="1917725" cy="1366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bedroom with a bed and a chair&#10;&#10;Description automatically generated">
            <a:extLst>
              <a:ext uri="{FF2B5EF4-FFF2-40B4-BE49-F238E27FC236}">
                <a16:creationId xmlns:a16="http://schemas.microsoft.com/office/drawing/2014/main" id="{A3C17670-2756-7049-CD77-B6ED56F06B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" y="3798663"/>
            <a:ext cx="1917725" cy="1438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08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AAE4B1-B114-74E0-EF89-BA5122D0E4D1}"/>
              </a:ext>
            </a:extLst>
          </p:cNvPr>
          <p:cNvGrpSpPr/>
          <p:nvPr/>
        </p:nvGrpSpPr>
        <p:grpSpPr>
          <a:xfrm>
            <a:off x="8694552" y="3558997"/>
            <a:ext cx="2853025" cy="1859580"/>
            <a:chOff x="1028622" y="3429000"/>
            <a:chExt cx="2853025" cy="18595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28622" y="3429000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45" y="3911936"/>
              <a:ext cx="1561665" cy="104111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1988300" y="4919248"/>
              <a:ext cx="740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Profit</a:t>
              </a:r>
            </a:p>
          </p:txBody>
        </p:sp>
      </p:grpSp>
      <p:pic>
        <p:nvPicPr>
          <p:cNvPr id="5" name="Picture 4" descr="A cartoon of a rabbit holding money&#10;&#10;Description automatically generated">
            <a:extLst>
              <a:ext uri="{FF2B5EF4-FFF2-40B4-BE49-F238E27FC236}">
                <a16:creationId xmlns:a16="http://schemas.microsoft.com/office/drawing/2014/main" id="{D8401E76-3A99-E5B4-CCED-4E0DAE732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2" y="1188085"/>
            <a:ext cx="2712395" cy="2034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4CE825-8F78-316D-D191-8E284D0DDA77}"/>
              </a:ext>
            </a:extLst>
          </p:cNvPr>
          <p:cNvGrpSpPr/>
          <p:nvPr/>
        </p:nvGrpSpPr>
        <p:grpSpPr>
          <a:xfrm>
            <a:off x="75441" y="3504042"/>
            <a:ext cx="7388916" cy="2311929"/>
            <a:chOff x="4691282" y="3402132"/>
            <a:chExt cx="7388916" cy="2311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5904E-12C6-8C3F-6A7C-F1685F1CA727}"/>
                </a:ext>
              </a:extLst>
            </p:cNvPr>
            <p:cNvSpPr txBox="1"/>
            <p:nvPr/>
          </p:nvSpPr>
          <p:spPr>
            <a:xfrm>
              <a:off x="7090523" y="3402132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4691282" y="5344729"/>
              <a:ext cx="28094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Research and Development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636288" y="5344729"/>
              <a:ext cx="16258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Administration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10434063" y="5316667"/>
              <a:ext cx="1183140" cy="38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Marketing</a:t>
              </a:r>
            </a:p>
          </p:txBody>
        </p:sp>
        <p:pic>
          <p:nvPicPr>
            <p:cNvPr id="7" name="Picture 6" descr="A light bulb with a wire attached to it&#10;&#10;Description automatically generated">
              <a:extLst>
                <a:ext uri="{FF2B5EF4-FFF2-40B4-BE49-F238E27FC236}">
                  <a16:creationId xmlns:a16="http://schemas.microsoft.com/office/drawing/2014/main" id="{058C1FC2-64B4-B743-26FB-DA5D50EFD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069" y="4043548"/>
              <a:ext cx="2109129" cy="123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 descr="A cartoon of a person holding a camera and a clipboard&#10;&#10;Description automatically generated">
              <a:extLst>
                <a:ext uri="{FF2B5EF4-FFF2-40B4-BE49-F238E27FC236}">
                  <a16:creationId xmlns:a16="http://schemas.microsoft.com/office/drawing/2014/main" id="{650B0E2A-9793-09DA-218B-D1A470B9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006" y="4048937"/>
              <a:ext cx="2011331" cy="12256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person in a suit standing in front of a person in an office&#10;&#10;Description automatically generated">
              <a:extLst>
                <a:ext uri="{FF2B5EF4-FFF2-40B4-BE49-F238E27FC236}">
                  <a16:creationId xmlns:a16="http://schemas.microsoft.com/office/drawing/2014/main" id="{161F2277-21FC-EEB1-838A-FFB9B46A5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629" y="4045931"/>
              <a:ext cx="2617148" cy="12300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142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/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/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88021-9CCA-BCD7-3C69-2C438BEEB684}"/>
              </a:ext>
            </a:extLst>
          </p:cNvPr>
          <p:cNvSpPr txBox="1"/>
          <p:nvPr/>
        </p:nvSpPr>
        <p:spPr>
          <a:xfrm>
            <a:off x="4641899" y="1154894"/>
            <a:ext cx="3360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Simple Linear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8404E-5E07-D24D-30B8-5BF51D09A18C}"/>
              </a:ext>
            </a:extLst>
          </p:cNvPr>
          <p:cNvSpPr txBox="1"/>
          <p:nvPr/>
        </p:nvSpPr>
        <p:spPr>
          <a:xfrm>
            <a:off x="4641899" y="3362683"/>
            <a:ext cx="358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1514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/>
              <p:nvPr/>
            </p:nvSpPr>
            <p:spPr>
              <a:xfrm>
                <a:off x="556473" y="1442513"/>
                <a:ext cx="1140472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" y="1442513"/>
                <a:ext cx="1140472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5BD5B1-2552-4030-5EA0-E9BE6FF5512F}"/>
                  </a:ext>
                </a:extLst>
              </p:cNvPr>
              <p:cNvSpPr txBox="1"/>
              <p:nvPr/>
            </p:nvSpPr>
            <p:spPr>
              <a:xfrm>
                <a:off x="556473" y="2606977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solidFill>
                      <a:srgbClr val="FF0000"/>
                    </a:solidFill>
                    <a:latin typeface="Calibri Body"/>
                  </a:rPr>
                  <a:t> </a:t>
                </a:r>
                <a:r>
                  <a:rPr lang="en-US" sz="3000" dirty="0">
                    <a:latin typeface="Calibri Body"/>
                  </a:rPr>
                  <a:t>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5BD5B1-2552-4030-5EA0-E9BE6FF5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" y="2606977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465" t="-190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778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endParaRPr lang="en-PH" sz="5000" b="1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/>
              <p:nvPr/>
            </p:nvSpPr>
            <p:spPr>
              <a:xfrm>
                <a:off x="556473" y="1442513"/>
                <a:ext cx="1140472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" y="1442513"/>
                <a:ext cx="11404725" cy="769441"/>
              </a:xfrm>
              <a:prstGeom prst="rect">
                <a:avLst/>
              </a:prstGeom>
              <a:blipFill>
                <a:blip r:embed="rId4"/>
                <a:stretch>
                  <a:fillRect l="-779" r="-779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5BD5B1-2552-4030-5EA0-E9BE6FF5512F}"/>
                  </a:ext>
                </a:extLst>
              </p:cNvPr>
              <p:cNvSpPr txBox="1"/>
              <p:nvPr/>
            </p:nvSpPr>
            <p:spPr>
              <a:xfrm>
                <a:off x="556473" y="2606977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solidFill>
                      <a:srgbClr val="FF0000"/>
                    </a:solidFill>
                    <a:latin typeface="Calibri Body"/>
                  </a:rPr>
                  <a:t> </a:t>
                </a:r>
                <a:r>
                  <a:rPr lang="en-US" sz="3000" dirty="0">
                    <a:latin typeface="Calibri Body"/>
                  </a:rPr>
                  <a:t>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5BD5B1-2552-4030-5EA0-E9BE6FF5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" y="2606977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524" t="-1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341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2997</TotalTime>
  <Words>281</Words>
  <Application>Microsoft Macintosh PowerPoint</Application>
  <PresentationFormat>Widescreen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Multiple Linear Regression</vt:lpstr>
      <vt:lpstr>Outline</vt:lpstr>
      <vt:lpstr>Multiple Linear Regression</vt:lpstr>
      <vt:lpstr>Multiple Linear Regression</vt:lpstr>
      <vt:lpstr>Example: House Price Prediction</vt:lpstr>
      <vt:lpstr>Example: Company Profit Prediction</vt:lpstr>
      <vt:lpstr>Example: Company Profit Prediction</vt:lpstr>
      <vt:lpstr>Example: Company Profit Prediction</vt:lpstr>
      <vt:lpstr>PowerPoint Presentation</vt:lpstr>
      <vt:lpstr>Example: Company Profit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552</cp:revision>
  <dcterms:created xsi:type="dcterms:W3CDTF">2022-05-11T03:47:05Z</dcterms:created>
  <dcterms:modified xsi:type="dcterms:W3CDTF">2023-09-17T12:13:50Z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